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63" r:id="rId5"/>
    <p:sldId id="257" r:id="rId6"/>
    <p:sldId id="259" r:id="rId7"/>
    <p:sldId id="262" r:id="rId8"/>
    <p:sldId id="260" r:id="rId9"/>
    <p:sldId id="265" r:id="rId10"/>
    <p:sldId id="261" r:id="rId11"/>
    <p:sldId id="269" r:id="rId12"/>
    <p:sldId id="264" r:id="rId13"/>
    <p:sldId id="271" r:id="rId14"/>
    <p:sldId id="272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1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7E13"/>
    <a:srgbClr val="79F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125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219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583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436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742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602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677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800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981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77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33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48000">
              <a:srgbClr val="F0EBD5"/>
            </a:gs>
            <a:gs pos="100000">
              <a:srgbClr val="087E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F911B-2C4E-44FA-BBB0-FC87C3347784}" type="datetimeFigureOut">
              <a:rPr lang="hu-HU" smtClean="0"/>
              <a:t>2020.06.02.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94511-DC32-4964-BFB2-A5B3EA34D6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600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76672"/>
            <a:ext cx="7315200" cy="4905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15008" y="908720"/>
            <a:ext cx="7772400" cy="1470025"/>
          </a:xfrm>
        </p:spPr>
        <p:txBody>
          <a:bodyPr/>
          <a:lstStyle/>
          <a:p>
            <a:r>
              <a:rPr lang="hu-HU" dirty="0" smtClean="0"/>
              <a:t>TRIANON 100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5377677"/>
            <a:ext cx="6400800" cy="1003651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chemeClr val="tx1"/>
                </a:solidFill>
              </a:rPr>
              <a:t>     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     1920-2020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729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28"/>
    </mc:Choice>
    <mc:Fallback xmlns="">
      <p:transition spd="slow" advTm="832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Trianon a térképen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79" y="1600200"/>
            <a:ext cx="6831642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254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27"/>
    </mc:Choice>
    <mc:Fallback xmlns="">
      <p:transition spd="slow" advTm="2622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Értelmetlen megoldások egyike: </a:t>
            </a:r>
            <a:br>
              <a:rPr lang="hu-HU" dirty="0" smtClean="0"/>
            </a:br>
            <a:r>
              <a:rPr lang="hu-HU" dirty="0" smtClean="0"/>
              <a:t>A kettévágott települések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148" y="1844824"/>
            <a:ext cx="3234212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44824"/>
            <a:ext cx="2105025" cy="2520280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455049" y="4643844"/>
            <a:ext cx="157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Sátoraljaújhely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5580112" y="4643844"/>
            <a:ext cx="1100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Komárom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924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36"/>
    </mc:Choice>
    <mc:Fallback xmlns="">
      <p:transition spd="slow" advTm="26436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Hatása a gazdaságra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1900" dirty="0" smtClean="0"/>
              <a:t>Az egykori nyersanyaglelőhelyek elvesztése, mint az arany-, ezüst-,  kőszén-, sóbányák valamint  az ipartelepek és a regionális kereskedelmi gócpontok szétszakítása tartósan bénított meg területeket is mind belföldön mind pedig a szomszédos országokban egyaránt.</a:t>
            </a:r>
          </a:p>
          <a:p>
            <a:pPr marL="0" indent="0" algn="just">
              <a:buNone/>
            </a:pPr>
            <a:r>
              <a:rPr lang="hu-HU" sz="1900" dirty="0" smtClean="0"/>
              <a:t>A történelmi Magyar Királyság területén létrejött vasúthálózata körbejárta az országot. A szerződés értelmében a legfontosabb szakaszok zömmel elkerültek az új szomszédokhoz.</a:t>
            </a:r>
          </a:p>
          <a:p>
            <a:pPr marL="0" indent="0" algn="just">
              <a:buNone/>
            </a:pPr>
            <a:r>
              <a:rPr lang="hu-HU" sz="1900" dirty="0" smtClean="0"/>
              <a:t>A </a:t>
            </a:r>
            <a:r>
              <a:rPr lang="hu-HU" sz="1900" dirty="0" err="1" smtClean="0"/>
              <a:t>Kárpát</a:t>
            </a:r>
            <a:r>
              <a:rPr lang="hu-HU" sz="1900" dirty="0" smtClean="0"/>
              <a:t> – medencei közép- és felső fokú magyar oktatás intézményrendszerét át kellett szervezni. A meglévő egyetemeket, főiskolai karokat áttelepítették az anyaországba. Az oktatókat zömében átvették.</a:t>
            </a:r>
          </a:p>
          <a:p>
            <a:pPr marL="0" indent="0" algn="just">
              <a:buNone/>
            </a:pPr>
            <a:r>
              <a:rPr lang="hu-HU" sz="1900" dirty="0" smtClean="0"/>
              <a:t> Az elcsatolt területekről elűzött menekültek beáramlása az ország belseje felé és elszállásolásuk, munkahelyek teremtése, egészségügyi ellátásuk, társadalombiztosításuk (1924-ig kb. 400 ezer fő), mind súlyos kihívások elé állították a magyar gazdaságot.  Kezdetben vagonokban laktak, később lakásépítéssel próbáltak enyhíteni a lakáshiányon</a:t>
            </a:r>
            <a:r>
              <a:rPr lang="hu-HU" sz="2400" dirty="0" smtClean="0"/>
              <a:t>. </a:t>
            </a:r>
          </a:p>
          <a:p>
            <a:pPr marL="0" indent="0" algn="just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94098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345"/>
    </mc:Choice>
    <mc:Fallback xmlns="">
      <p:transition spd="slow" advTm="46345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dirty="0">
                <a:latin typeface="Script MT Bold" pitchFamily="66" charset="0"/>
              </a:rPr>
              <a:t>“Édes kicsi fiam, te még nem tudsz olvasni, neked nyugodtan írhatok és szabadon és őszintén – hozzád beszélve és mégis magamhoz – valamiről, amiről soha nem beszéltem, amit magamnak sem vallottam be soha, aminek a nevét soha ki nem mondtam. Most, ezen a furcsa nyáron, mely úgy hat rám, mint borzongó, kényelmetlen ébredés egy tarka és bolondos álom után, először válik tudatossá bennem, hogy egész életemben kerültem ezt a szót… íme, erőlködöm és nem tudom kimondani most se, különös szemérem fog el, nem tudom legyőzni; pedig nem volnék éppen zárdaszűz, se vénkisasszony – nevén szoktam nevezni, nemcsak a gyermeket, de ama boldog és áldott bölcsőt is, ahonnan származik. Megpróbálom megmondani, mi az, amit érzek, akkor talán nem kell kimondani; ugye</a:t>
            </a:r>
            <a:r>
              <a:rPr lang="hu-HU" sz="2000" dirty="0" smtClean="0">
                <a:latin typeface="Script MT Bold" pitchFamily="66" charset="0"/>
              </a:rPr>
              <a:t>?”</a:t>
            </a:r>
          </a:p>
          <a:p>
            <a:pPr marL="0" indent="0">
              <a:buNone/>
            </a:pPr>
            <a:endParaRPr lang="hu-HU" sz="2000" b="1" dirty="0" smtClean="0">
              <a:latin typeface="Script MT Bold" pitchFamily="66" charset="0"/>
            </a:endParaRPr>
          </a:p>
          <a:p>
            <a:pPr marL="0" indent="0" algn="r">
              <a:buNone/>
            </a:pPr>
            <a:r>
              <a:rPr lang="hu-HU" sz="1800" b="1" dirty="0" smtClean="0">
                <a:latin typeface="Script MT Bold" pitchFamily="66" charset="0"/>
              </a:rPr>
              <a:t>Karinthy </a:t>
            </a:r>
            <a:r>
              <a:rPr lang="hu-HU" sz="1800" b="1" dirty="0">
                <a:latin typeface="Script MT Bold" pitchFamily="66" charset="0"/>
              </a:rPr>
              <a:t>Frigyes</a:t>
            </a:r>
            <a:r>
              <a:rPr lang="hu-HU" sz="1800" b="1" dirty="0" smtClean="0">
                <a:latin typeface="Script MT Bold" pitchFamily="66" charset="0"/>
              </a:rPr>
              <a:t>: Levél </a:t>
            </a:r>
            <a:r>
              <a:rPr lang="hu-HU" sz="1800" b="1" dirty="0">
                <a:latin typeface="Script MT Bold" pitchFamily="66" charset="0"/>
              </a:rPr>
              <a:t>kisfiamnak – Trianon emléknapjára</a:t>
            </a:r>
          </a:p>
          <a:p>
            <a:pPr marL="0" indent="0" algn="just">
              <a:buNone/>
            </a:pPr>
            <a:endParaRPr lang="hu-HU" sz="1800" dirty="0">
              <a:latin typeface="Script MT Bold" pitchFamily="66" charset="0"/>
            </a:endParaRPr>
          </a:p>
          <a:p>
            <a:pPr marL="0" indent="0">
              <a:buNone/>
            </a:pPr>
            <a:endParaRPr lang="hu-HU" sz="1800" dirty="0"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3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47"/>
    </mc:Choice>
    <mc:Fallback xmlns="">
      <p:transition spd="slow" advTm="46247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r>
              <a:rPr lang="hu-HU" sz="1800" dirty="0" err="1" smtClean="0"/>
              <a:t>Ablonczy</a:t>
            </a:r>
            <a:r>
              <a:rPr lang="hu-HU" sz="1800" dirty="0" smtClean="0"/>
              <a:t> Balázs: Ismeretlen Trianon. Budapest, 2020, </a:t>
            </a:r>
            <a:r>
              <a:rPr lang="hu-HU" sz="1800" dirty="0" err="1" smtClean="0"/>
              <a:t>Jaffa</a:t>
            </a:r>
            <a:r>
              <a:rPr lang="hu-HU" sz="1800" dirty="0" smtClean="0"/>
              <a:t>.</a:t>
            </a:r>
          </a:p>
          <a:p>
            <a:pPr marL="0" indent="0">
              <a:buNone/>
            </a:pPr>
            <a:r>
              <a:rPr lang="hu-HU" sz="1800" dirty="0" smtClean="0"/>
              <a:t>Romsics Ignácz: A Trianoni </a:t>
            </a:r>
            <a:r>
              <a:rPr lang="hu-HU" sz="1800" dirty="0"/>
              <a:t>B</a:t>
            </a:r>
            <a:r>
              <a:rPr lang="hu-HU" sz="1800" dirty="0" smtClean="0"/>
              <a:t>ékeszerződés. Budapest, 2020, Helikon.</a:t>
            </a:r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r>
              <a:rPr lang="hu-HU" sz="1800" dirty="0" smtClean="0"/>
              <a:t>A diákon szereplő képek forrása az internet: </a:t>
            </a:r>
            <a:r>
              <a:rPr lang="hu-HU" sz="1800" dirty="0" err="1" smtClean="0">
                <a:hlinkClick r:id="rId2"/>
              </a:rPr>
              <a:t>www.google.hu</a:t>
            </a: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r>
              <a:rPr lang="hu-HU" sz="1800" dirty="0" smtClean="0"/>
              <a:t>Készítette: </a:t>
            </a:r>
            <a:r>
              <a:rPr lang="hu-HU" sz="1800" dirty="0" err="1" smtClean="0"/>
              <a:t>Répási</a:t>
            </a:r>
            <a:r>
              <a:rPr lang="hu-HU" sz="1800" dirty="0" smtClean="0"/>
              <a:t> Norbert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340518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2"/>
    </mc:Choice>
    <mc:Fallback xmlns="">
      <p:transition spd="slow" advTm="1153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674734"/>
            <a:ext cx="2322258" cy="3096344"/>
          </a:xfrm>
        </p:spPr>
      </p:pic>
      <p:sp>
        <p:nvSpPr>
          <p:cNvPr id="5" name="Téglalap 4"/>
          <p:cNvSpPr/>
          <p:nvPr/>
        </p:nvSpPr>
        <p:spPr>
          <a:xfrm>
            <a:off x="1331640" y="1700808"/>
            <a:ext cx="4572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000" dirty="0" smtClean="0">
                <a:latin typeface="Harlow Solid Italic" pitchFamily="82" charset="0"/>
              </a:rPr>
              <a:t>„Mint </a:t>
            </a:r>
            <a:r>
              <a:rPr lang="hu-HU" sz="2000" dirty="0">
                <a:latin typeface="Harlow Solid Italic" pitchFamily="82" charset="0"/>
              </a:rPr>
              <a:t>egykor Erdély meghajszolt határán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A fölriasztott utolsó bölény,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Úgy állsz most, népem, oly riadtan, árván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Búd vadonának reszkető ölén.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És én, mint véred lüktető zenéje,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Ahogy most lázas ajkadon liheg,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A hang vagyok, mely belesír az éjbe</a:t>
            </a:r>
            <a:br>
              <a:rPr lang="hu-HU" sz="2000" dirty="0">
                <a:latin typeface="Harlow Solid Italic" pitchFamily="82" charset="0"/>
              </a:rPr>
            </a:br>
            <a:r>
              <a:rPr lang="hu-HU" sz="2000" dirty="0">
                <a:latin typeface="Harlow Solid Italic" pitchFamily="82" charset="0"/>
              </a:rPr>
              <a:t>És sorsod gyászát így zendíti meg</a:t>
            </a:r>
            <a:r>
              <a:rPr lang="hu-HU" sz="2000" dirty="0" smtClean="0">
                <a:latin typeface="Harlow Solid Italic" pitchFamily="82" charset="0"/>
              </a:rPr>
              <a:t>:”</a:t>
            </a:r>
          </a:p>
          <a:p>
            <a:endParaRPr lang="hu-HU" sz="2000" dirty="0">
              <a:latin typeface="Harlow Solid Italic" pitchFamily="82" charset="0"/>
            </a:endParaRPr>
          </a:p>
          <a:p>
            <a:pPr algn="r"/>
            <a:r>
              <a:rPr lang="hu-HU" sz="2000" dirty="0">
                <a:latin typeface="Harlow Solid Italic" pitchFamily="82" charset="0"/>
              </a:rPr>
              <a:t>Sajó Sándor: Magyar ének 1919-ben</a:t>
            </a:r>
          </a:p>
          <a:p>
            <a:pPr algn="r"/>
            <a:endParaRPr lang="hu-HU" sz="2000" dirty="0"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36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95"/>
    </mc:Choice>
    <mc:Fallback xmlns="">
      <p:transition spd="slow" advTm="165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Párizs-  környéki békék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 smtClean="0"/>
              <a:t>Az első világháborút lezáró béketárgyalások színhelyéül a győztes nagyhatalmak vezetői a francia főváros környéki Versailles-t választották. Véletlenek nincsenek, mivel itt kiáltották ki 1871-ben a Német Császárságot a francia-porosz háború eredményeként. A vesztesekre ezúttal sem várt könyörület. Az Antant oldalán harcoló Anglia, Franciaország, Egyesült Államok és Olaszország képviselői nagy árat fizettettek a vesztesekkel. A béketárgyalások céljai között szerepelt a Német Császárság felszámolása, - azonban nem a teljes gazdasági ellehetetlenítése-, továbbá egy önálló Lengyelország létrehozása, az Oszmán Birodalom felosztása. Habár Szovjet-Oroszországot nem hívták meg a konferenciára, mert idő előtt vesztesként lépett ki a konfliktusból /Breszt-litovszki – béke/, mégis nagy figyelmet szenteltek a kommunista utódállamra, mivel a nyugati típusú demokráciák rettegett ellenségnek tartották a proletár diktatúrát. A többnemzetiségű </a:t>
            </a:r>
            <a:r>
              <a:rPr lang="hu-HU" sz="1800" b="1" i="1" dirty="0" smtClean="0"/>
              <a:t>Magyar Királyság</a:t>
            </a:r>
            <a:r>
              <a:rPr lang="hu-HU" sz="1800" dirty="0" smtClean="0"/>
              <a:t>, mint  államalakulat területi felosztása a rangsor  közepén állt a fontossági sorrendet tekintve. Utóbb elmondható, hogy minket ért a legnagyobb veszteség. A Román Királyság megütötte a „</a:t>
            </a:r>
            <a:r>
              <a:rPr lang="hu-HU" sz="1800" dirty="0" err="1" smtClean="0"/>
              <a:t>Jackpotot</a:t>
            </a:r>
            <a:r>
              <a:rPr lang="hu-HU" sz="1800" dirty="0" smtClean="0"/>
              <a:t>” </a:t>
            </a:r>
            <a:r>
              <a:rPr lang="hu-HU" sz="1800" dirty="0" err="1" smtClean="0"/>
              <a:t>a</a:t>
            </a:r>
            <a:r>
              <a:rPr lang="hu-HU" sz="1800" dirty="0" smtClean="0"/>
              <a:t> tárgyalóasztalnál…. /pedig a Bukaresti-béke értelmében vesztes félként zárt , de a világégés utolsó napjaiban visszalépett a győztesek oldalára/</a:t>
            </a:r>
          </a:p>
          <a:p>
            <a:pPr marL="0" indent="0" algn="just">
              <a:buNone/>
            </a:pPr>
            <a:r>
              <a:rPr lang="hu-HU" sz="1800" dirty="0" smtClean="0"/>
              <a:t>A vesztesek, azaz a Központi hatalmak, mint a  Német Császárság, Ausztria, a </a:t>
            </a:r>
            <a:r>
              <a:rPr lang="hu-HU" sz="1800" b="1" i="1" dirty="0" smtClean="0"/>
              <a:t>Magyar- Királyság </a:t>
            </a:r>
            <a:r>
              <a:rPr lang="hu-HU" sz="1800" dirty="0" smtClean="0"/>
              <a:t>és az Oszmán Birodalom sorsáról külön tárgyalásokon döntöttek. 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381309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78"/>
    </mc:Choice>
    <mc:Fallback xmlns="">
      <p:transition spd="slow" advTm="4627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„négy nagy”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dirty="0" smtClean="0"/>
              <a:t>A tárgyalásokat különböző bizottsági ülések keretében készítették elő, de a legfelsőbb szintet a miniszterek tanácsa, azaz a „Négy Nagy” jelentette</a:t>
            </a:r>
            <a:r>
              <a:rPr lang="hu-HU" sz="1800" dirty="0"/>
              <a:t>. </a:t>
            </a:r>
            <a:r>
              <a:rPr lang="hu-HU" sz="1800" i="1" dirty="0"/>
              <a:t>Orlando</a:t>
            </a:r>
            <a:r>
              <a:rPr lang="hu-HU" sz="1800" dirty="0"/>
              <a:t> olasz </a:t>
            </a:r>
            <a:r>
              <a:rPr lang="hu-HU" sz="1800" dirty="0" smtClean="0"/>
              <a:t>-</a:t>
            </a:r>
            <a:r>
              <a:rPr lang="hu-HU" sz="1800" dirty="0"/>
              <a:t>, </a:t>
            </a:r>
            <a:r>
              <a:rPr lang="hu-HU" sz="1800" i="1" dirty="0" err="1"/>
              <a:t>Lyoyd</a:t>
            </a:r>
            <a:r>
              <a:rPr lang="hu-HU" sz="1800" i="1" dirty="0"/>
              <a:t> George</a:t>
            </a:r>
            <a:r>
              <a:rPr lang="hu-HU" sz="1800" dirty="0"/>
              <a:t> angol- </a:t>
            </a:r>
            <a:r>
              <a:rPr lang="hu-HU" sz="1800" dirty="0" smtClean="0"/>
              <a:t>,</a:t>
            </a:r>
            <a:r>
              <a:rPr lang="hu-HU" sz="1800" i="1" dirty="0" err="1" smtClean="0"/>
              <a:t>Clemanceau</a:t>
            </a:r>
            <a:r>
              <a:rPr lang="hu-HU" sz="1800" i="1" dirty="0" smtClean="0"/>
              <a:t> </a:t>
            </a:r>
            <a:r>
              <a:rPr lang="hu-HU" sz="1800" dirty="0" smtClean="0"/>
              <a:t>francia- továbbá </a:t>
            </a:r>
            <a:r>
              <a:rPr lang="hu-HU" sz="1800" i="1" dirty="0"/>
              <a:t>Wilson</a:t>
            </a:r>
            <a:r>
              <a:rPr lang="hu-HU" sz="1800" dirty="0"/>
              <a:t> amerikai elnök </a:t>
            </a:r>
            <a:r>
              <a:rPr lang="hu-HU" sz="1800" dirty="0" smtClean="0"/>
              <a:t>alkotta.</a:t>
            </a:r>
            <a:endParaRPr lang="hu-HU" sz="1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83" y="2636912"/>
            <a:ext cx="5184576" cy="37624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4689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7"/>
    </mc:Choice>
    <mc:Fallback xmlns="">
      <p:transition spd="slow" advTm="1100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Trianonig vezető magyar út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sz="2000" dirty="0" smtClean="0"/>
              <a:t>Az első világháború végén beérett egy hosszabb társadalomtörténeti, belpolitikai folyamat az anyaországban, ami a </a:t>
            </a:r>
            <a:r>
              <a:rPr lang="hu-HU" sz="2000" b="1" i="1" dirty="0" smtClean="0"/>
              <a:t>Magyar Királyságot </a:t>
            </a:r>
            <a:r>
              <a:rPr lang="hu-HU" sz="2000" dirty="0" smtClean="0"/>
              <a:t>illeti. Számos külső- és belső ráható erő játszott közre a soknemzetiségű monarchia széthullásához. A frontról hazaáramló különböző nemzetiségű katonák sorra álltak be az újonnan megalakuló nemzetiségi hadseregekbe. Sajnálatos módon a magyar katonától nemcsak elvették a fegyvert, de számos hadra fogható embernek szándékában sem volt harcolni a fronton megélt történések  és a csekély zsold továbbá a fronton tevékeny különböző politikai agitátorok –pl.: kommunisták- tevékenységének köszönhetően. Így minimális létszámú volt a Magyar hadsereg. Fél év sem kellett hozzá, hogy a  monarchiából egy kezdetben demokratikus /Őszirózsás forradalom/, majd abból </a:t>
            </a:r>
            <a:r>
              <a:rPr lang="hu-HU" sz="2000" dirty="0" err="1" smtClean="0"/>
              <a:t>diktaturikus</a:t>
            </a:r>
            <a:r>
              <a:rPr lang="hu-HU" sz="2000" dirty="0" smtClean="0"/>
              <a:t> /Tanácsköztársaság/ berendezkedésű államszervezet uralja a hétköznapokat, amit a 133 nap Vörös-terrorja majd a Fehér - terror után egy, az Antant számára is elfogadható politikai vezetés, mint későbbi versailles-i tárgyalópartner- váltott fel Magyarország élén. 1920-ra a </a:t>
            </a:r>
            <a:r>
              <a:rPr lang="hu-HU" sz="2000" b="1" i="1" dirty="0" smtClean="0"/>
              <a:t>vitéz Nagybányai Horthy Miklós </a:t>
            </a:r>
            <a:r>
              <a:rPr lang="hu-HU" sz="2000" dirty="0" smtClean="0"/>
              <a:t>kormányzó nevével jelzett legitim politikai vezetésű ország által delegált békeküldöttség volt hivatott ellenjegyezni a győztes nagyhatalmak által diktált békefeltételeket Trianonban. 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68550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120"/>
    </mc:Choice>
    <mc:Fallback xmlns="">
      <p:transition spd="slow" advTm="4612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magyar tárgyaló delegáció tagjai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u-HU" sz="1900" dirty="0" smtClean="0"/>
          </a:p>
          <a:p>
            <a:pPr marL="0" indent="0" algn="just">
              <a:buNone/>
            </a:pPr>
            <a:endParaRPr lang="hu-HU" sz="1900" dirty="0"/>
          </a:p>
          <a:p>
            <a:pPr marL="0" indent="0" algn="just">
              <a:buNone/>
            </a:pPr>
            <a:r>
              <a:rPr lang="hu-HU" sz="1900" dirty="0" smtClean="0"/>
              <a:t>A magyar tárgyaló delegációt </a:t>
            </a:r>
            <a:r>
              <a:rPr lang="hu-HU" sz="1900" b="1" i="1" dirty="0" smtClean="0"/>
              <a:t>gróf Apponyi Albert </a:t>
            </a:r>
            <a:r>
              <a:rPr lang="hu-HU" sz="1900" dirty="0" smtClean="0"/>
              <a:t>vezette, de a tagjai voltak </a:t>
            </a:r>
            <a:r>
              <a:rPr lang="hu-HU" sz="1900" b="1" i="1" dirty="0" smtClean="0"/>
              <a:t>Teleki Pál </a:t>
            </a:r>
            <a:r>
              <a:rPr lang="hu-HU" sz="1900" dirty="0" smtClean="0"/>
              <a:t>és</a:t>
            </a:r>
            <a:r>
              <a:rPr lang="hu-HU" sz="1900" b="1" i="1" dirty="0" smtClean="0"/>
              <a:t> Bethlen István </a:t>
            </a:r>
            <a:r>
              <a:rPr lang="hu-HU" sz="1900" dirty="0" smtClean="0"/>
              <a:t>későbbi miniszterelnökök is.  1920.január 5-én indultak vonattal </a:t>
            </a:r>
            <a:r>
              <a:rPr lang="hu-HU" sz="1900" dirty="0"/>
              <a:t>P</a:t>
            </a:r>
            <a:r>
              <a:rPr lang="hu-HU" sz="1900" dirty="0" smtClean="0"/>
              <a:t>árizsba. Ekkor Magyarországon </a:t>
            </a:r>
            <a:r>
              <a:rPr lang="hu-HU" sz="1900" b="1" i="1" dirty="0" smtClean="0"/>
              <a:t>Huszár Károly kormánya </a:t>
            </a:r>
            <a:r>
              <a:rPr lang="hu-HU" sz="1900" dirty="0" smtClean="0"/>
              <a:t>volt hivatalban. A tárgyalásokra külön nemzetiségi térképet készített </a:t>
            </a:r>
            <a:r>
              <a:rPr lang="hu-HU" sz="1900" b="1" i="1" dirty="0" smtClean="0"/>
              <a:t>Teleki Pál </a:t>
            </a:r>
            <a:r>
              <a:rPr lang="hu-HU" sz="1900" dirty="0" smtClean="0"/>
              <a:t>földrajztudós, ami a köztudatba „Vörös térkép” néven vonult be.</a:t>
            </a:r>
          </a:p>
          <a:p>
            <a:pPr marL="0" indent="0" algn="just">
              <a:buNone/>
            </a:pPr>
            <a:r>
              <a:rPr lang="hu-HU" sz="1900" dirty="0" smtClean="0"/>
              <a:t>1919 tavaszára sajnos nagyjából eldőlt a </a:t>
            </a:r>
            <a:r>
              <a:rPr lang="hu-HU" sz="1900" b="1" i="1" dirty="0" smtClean="0"/>
              <a:t>Magyar Királyság </a:t>
            </a:r>
            <a:r>
              <a:rPr lang="hu-HU" sz="1900" dirty="0" smtClean="0"/>
              <a:t>területének kérdése és a magyarok meghallgatása után a győztes hatalmak képviselői ismertették a magyar delegációval a területi rendezés végső tervezetét, amit a </a:t>
            </a:r>
            <a:r>
              <a:rPr lang="hu-HU" sz="1900" dirty="0" err="1" smtClean="0"/>
              <a:t>Apponyiék</a:t>
            </a:r>
            <a:r>
              <a:rPr lang="hu-HU" sz="1900" dirty="0" smtClean="0"/>
              <a:t> teljesen elfogadhatatlannak tartottak és hamarosan hazautaztak. Azonban alá kellett írni végül </a:t>
            </a:r>
            <a:r>
              <a:rPr lang="hu-HU" sz="1900" b="1" i="1" dirty="0" smtClean="0"/>
              <a:t>1920. június 4-én Trianonban</a:t>
            </a:r>
            <a:r>
              <a:rPr lang="hu-HU" sz="1900" dirty="0" smtClean="0"/>
              <a:t>. Ezt </a:t>
            </a:r>
            <a:r>
              <a:rPr lang="hu-HU" sz="1900" b="1" i="1" dirty="0" err="1" smtClean="0"/>
              <a:t>Bénárd</a:t>
            </a:r>
            <a:r>
              <a:rPr lang="hu-HU" sz="1900" b="1" i="1" dirty="0" smtClean="0"/>
              <a:t> Ágost </a:t>
            </a:r>
            <a:r>
              <a:rPr lang="hu-HU" sz="1900" dirty="0" smtClean="0"/>
              <a:t>népjóléti és munkaügyi miniszter valamint </a:t>
            </a:r>
            <a:r>
              <a:rPr lang="hu-HU" sz="1900" b="1" i="1" dirty="0" err="1" smtClean="0"/>
              <a:t>Drasche-</a:t>
            </a:r>
            <a:r>
              <a:rPr lang="hu-HU" sz="1900" b="1" i="1" dirty="0" smtClean="0"/>
              <a:t> Lázár Alfréd </a:t>
            </a:r>
            <a:r>
              <a:rPr lang="hu-HU" sz="1900" dirty="0" smtClean="0"/>
              <a:t>rendkívüli követek hajtották végre a </a:t>
            </a:r>
            <a:r>
              <a:rPr lang="hu-HU" sz="1900" b="1" i="1" dirty="0" err="1" smtClean="0"/>
              <a:t>Simonyi-Semadam</a:t>
            </a:r>
            <a:r>
              <a:rPr lang="hu-HU" sz="1900" b="1" i="1" dirty="0" smtClean="0"/>
              <a:t> kormány </a:t>
            </a:r>
            <a:r>
              <a:rPr lang="hu-HU" sz="1900" dirty="0" smtClean="0"/>
              <a:t>nevében.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474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63"/>
    </mc:Choice>
    <mc:Fallback xmlns="">
      <p:transition spd="slow" advTm="3596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magyar tárgyaló delegáció híresebb tagjai Párizsban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853229"/>
            <a:ext cx="3168351" cy="2376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39563"/>
            <a:ext cx="2129537" cy="30204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5" y="1539563"/>
            <a:ext cx="2033686" cy="300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Szövegdoboz 6"/>
          <p:cNvSpPr txBox="1"/>
          <p:nvPr/>
        </p:nvSpPr>
        <p:spPr>
          <a:xfrm>
            <a:off x="251520" y="4560029"/>
            <a:ext cx="2350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Gróf Teleki Pál </a:t>
            </a:r>
          </a:p>
          <a:p>
            <a:r>
              <a:rPr lang="hu-HU" dirty="0" smtClean="0"/>
              <a:t>Földrajztudós, politikus</a:t>
            </a:r>
          </a:p>
          <a:p>
            <a:r>
              <a:rPr lang="hu-HU" dirty="0" smtClean="0"/>
              <a:t>későbbi miniszterelnök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3131840" y="4221088"/>
            <a:ext cx="29990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Gróf Apponyi Albert </a:t>
            </a:r>
          </a:p>
          <a:p>
            <a:r>
              <a:rPr lang="hu-HU" dirty="0"/>
              <a:t>P</a:t>
            </a:r>
            <a:r>
              <a:rPr lang="hu-HU" dirty="0" smtClean="0"/>
              <a:t>olitikus, a tárgyaló delegáció </a:t>
            </a:r>
          </a:p>
          <a:p>
            <a:r>
              <a:rPr lang="hu-HU" dirty="0" smtClean="0"/>
              <a:t>vezetője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6439011" y="4535654"/>
            <a:ext cx="2332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Gróf Bethlen István</a:t>
            </a:r>
          </a:p>
          <a:p>
            <a:r>
              <a:rPr lang="hu-HU" dirty="0" smtClean="0"/>
              <a:t>Politikus,</a:t>
            </a:r>
          </a:p>
          <a:p>
            <a:r>
              <a:rPr lang="hu-HU" dirty="0"/>
              <a:t>k</a:t>
            </a:r>
            <a:r>
              <a:rPr lang="hu-HU" dirty="0" smtClean="0"/>
              <a:t>ésőbbi miniszterelnök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9926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45"/>
    </mc:Choice>
    <mc:Fallback xmlns="">
      <p:transition spd="slow" advTm="1114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híres Vörös térkép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344816" cy="485740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6263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62"/>
    </mc:Choice>
    <mc:Fallback xmlns="">
      <p:transition spd="slow" advTm="1576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békediktátum területi következményei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1800" dirty="0" smtClean="0"/>
              <a:t>A történelmi Magyar Királyság összterületének 2/3 része elveszett. Több, mint 3 millió magyar került egy új, de idegen állam fennhatósága alá. Az új határok megrajzolása teljesen felrúgta a wilsoni </a:t>
            </a:r>
            <a:r>
              <a:rPr lang="hu-HU" sz="1800" dirty="0"/>
              <a:t>–</a:t>
            </a:r>
            <a:r>
              <a:rPr lang="hu-HU" sz="1800" dirty="0" smtClean="0"/>
              <a:t>elveket. Többségében összefüggő magyarok lakta területeket szakítottak el Erdélyben és a Felvidéken az anyaországtól. Több települést szeltek ketté az új határok. A Felvidéken úgy lett Pozsony a Csehszlovákoké, hogy akkoriban a város lakosságának kb. 5%-a volt szlovák(!) A Csallóköz színmagyar területét is nekik adták. A természetes határok által rögzített új határok elve sok helyen így értelmetlen volt. A vallás felekezeti térképet is átírták. Új államok jöttek létre!</a:t>
            </a:r>
          </a:p>
          <a:p>
            <a:pPr marL="0" indent="0" algn="just">
              <a:buNone/>
            </a:pPr>
            <a:r>
              <a:rPr lang="hu-HU" sz="1800" dirty="0" smtClean="0"/>
              <a:t>Ha a románok követelései teljesen beteljesültek volna, ma Debrecen, Gyula , Szeged román városok lennének. </a:t>
            </a:r>
          </a:p>
          <a:p>
            <a:pPr marL="0" indent="0" algn="just">
              <a:buNone/>
            </a:pPr>
            <a:r>
              <a:rPr lang="hu-HU" sz="1800" dirty="0" smtClean="0"/>
              <a:t>Ha a szláv folyosó létrejön Nyugat- Magyarországon, akkor a Balaton mellett egy közel 80km széles függőleges  sáv kötné össze Szlovákiát és az Adriát.</a:t>
            </a:r>
          </a:p>
          <a:p>
            <a:pPr marL="0" indent="0" algn="just">
              <a:buNone/>
            </a:pPr>
            <a:r>
              <a:rPr lang="hu-HU" sz="1800" dirty="0" smtClean="0"/>
              <a:t>Ha a csehszlovák kívánság teljesül, akkor ma északon Vác-Miskolc a határvonal.</a:t>
            </a:r>
          </a:p>
          <a:p>
            <a:pPr marL="0" indent="0" algn="just">
              <a:buNone/>
            </a:pPr>
            <a:r>
              <a:rPr lang="hu-HU" sz="1800" dirty="0" smtClean="0"/>
              <a:t>Ha a britek ostobák lettek volna, akkor több évtizedre kizárólag francia felügyeletű a Duna hajózható szakasza Európában végig!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88678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154"/>
    </mc:Choice>
    <mc:Fallback xmlns="">
      <p:transition spd="slow" advTm="46154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1168</Words>
  <Application>Microsoft Office PowerPoint</Application>
  <PresentationFormat>Diavetítés a képernyőre (4:3 oldalarány)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TRIANON 100</vt:lpstr>
      <vt:lpstr>PowerPoint bemutató</vt:lpstr>
      <vt:lpstr>A Párizs-  környéki békék</vt:lpstr>
      <vt:lpstr>A „négy nagy”</vt:lpstr>
      <vt:lpstr>A Trianonig vezető magyar út</vt:lpstr>
      <vt:lpstr>A magyar tárgyaló delegáció tagjai</vt:lpstr>
      <vt:lpstr>A magyar tárgyaló delegáció híresebb tagjai Párizsban</vt:lpstr>
      <vt:lpstr>A híres Vörös térkép</vt:lpstr>
      <vt:lpstr>A békediktátum területi következményei</vt:lpstr>
      <vt:lpstr>Trianon a térképen</vt:lpstr>
      <vt:lpstr>Értelmetlen megoldások egyike:  A kettévágott települések</vt:lpstr>
      <vt:lpstr>Hatása a gazdaságra</vt:lpstr>
      <vt:lpstr>PowerPoint bemutató</vt:lpstr>
      <vt:lpstr>Felhasznált irodalom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TRIANON 100</dc:title>
  <dc:creator>Norbi</dc:creator>
  <cp:lastModifiedBy>Norbi</cp:lastModifiedBy>
  <cp:revision>42</cp:revision>
  <dcterms:created xsi:type="dcterms:W3CDTF">2020-05-25T22:04:58Z</dcterms:created>
  <dcterms:modified xsi:type="dcterms:W3CDTF">2020-06-02T10:53:28Z</dcterms:modified>
</cp:coreProperties>
</file>