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1" r:id="rId4"/>
    <p:sldId id="272" r:id="rId5"/>
    <p:sldId id="273" r:id="rId6"/>
    <p:sldId id="274" r:id="rId7"/>
    <p:sldId id="276" r:id="rId8"/>
    <p:sldId id="278" r:id="rId9"/>
    <p:sldId id="281" r:id="rId10"/>
    <p:sldId id="279" r:id="rId11"/>
    <p:sldId id="280" r:id="rId12"/>
    <p:sldId id="282" r:id="rId13"/>
    <p:sldId id="283" r:id="rId14"/>
    <p:sldId id="284" r:id="rId15"/>
    <p:sldId id="275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bocsiskola.hu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srgbClr val="0D0D0D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b="1" dirty="0">
                <a:solidFill>
                  <a:srgbClr val="80808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="1" dirty="0">
                <a:solidFill>
                  <a:srgbClr val="AEAAAA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b="1" dirty="0">
                <a:solidFill>
                  <a:srgbClr val="ACB9CA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b="1" dirty="0">
                <a:solidFill>
                  <a:srgbClr val="92D05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b="1" dirty="0"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1F4E79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b="1" dirty="0">
                <a:solidFill>
                  <a:srgbClr val="2E74B5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hu-HU" b="1" dirty="0">
                <a:solidFill>
                  <a:srgbClr val="C45911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b="1" dirty="0">
                <a:solidFill>
                  <a:srgbClr val="F4B083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b="1" dirty="0">
                <a:solidFill>
                  <a:srgbClr val="5B9BD5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b="1" dirty="0">
                <a:solidFill>
                  <a:srgbClr val="C000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b="1" dirty="0"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F4B083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b="1" dirty="0">
                <a:solidFill>
                  <a:srgbClr val="5B9BD5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>
                <a:solidFill>
                  <a:srgbClr val="FFC0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solidFill>
                  <a:srgbClr val="FFFF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b="1" dirty="0">
                <a:solidFill>
                  <a:srgbClr val="FF00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>
                <a:solidFill>
                  <a:srgbClr val="7030A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b="1" dirty="0">
                <a:solidFill>
                  <a:srgbClr val="A8D08D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b="1" dirty="0">
                <a:solidFill>
                  <a:srgbClr val="4472C4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="1" dirty="0">
                <a:solidFill>
                  <a:srgbClr val="C9C9C9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b="1" dirty="0"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A8D08D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b="1" dirty="0">
                <a:solidFill>
                  <a:srgbClr val="1F3864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b="1" dirty="0">
                <a:solidFill>
                  <a:srgbClr val="8060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b="1" dirty="0">
                <a:solidFill>
                  <a:srgbClr val="0070C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="1" dirty="0">
                <a:solidFill>
                  <a:srgbClr val="7030A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>
                <a:solidFill>
                  <a:srgbClr val="FF00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b="1" dirty="0"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00FF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1" dirty="0">
                <a:solidFill>
                  <a:srgbClr val="C000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b="1" dirty="0"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b="1" dirty="0">
                <a:solidFill>
                  <a:srgbClr val="FFD966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>
                <a:solidFill>
                  <a:srgbClr val="70AD47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b="1" dirty="0">
                <a:solidFill>
                  <a:srgbClr val="2E74B5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b="1" dirty="0">
                <a:solidFill>
                  <a:srgbClr val="FF00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b="1" dirty="0">
                <a:solidFill>
                  <a:srgbClr val="2E74B5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="1" dirty="0">
                <a:solidFill>
                  <a:srgbClr val="FFC0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b="1" dirty="0">
                <a:solidFill>
                  <a:srgbClr val="C45911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hu-HU" b="1" dirty="0"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385623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ű</a:t>
            </a:r>
            <a:r>
              <a:rPr lang="hu-HU" b="1" dirty="0">
                <a:solidFill>
                  <a:srgbClr val="92D05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b="1" dirty="0">
                <a:solidFill>
                  <a:srgbClr val="FF00FF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1" dirty="0">
                <a:solidFill>
                  <a:srgbClr val="0099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b="1" dirty="0">
                <a:solidFill>
                  <a:srgbClr val="FF66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b="1" dirty="0">
                <a:solidFill>
                  <a:srgbClr val="92D05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b="1" dirty="0">
                <a:solidFill>
                  <a:srgbClr val="9CC2E5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solidFill>
                  <a:srgbClr val="70AD47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b="1" dirty="0"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solidFill>
                  <a:srgbClr val="00B0F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b="1" dirty="0" smtClean="0">
                <a:solidFill>
                  <a:srgbClr val="7030A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b="1" dirty="0" smtClean="0">
                <a:solidFill>
                  <a:srgbClr val="0070C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b="1" dirty="0" smtClean="0">
                <a:solidFill>
                  <a:srgbClr val="8060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="1" dirty="0" smtClean="0">
                <a:solidFill>
                  <a:srgbClr val="1F3864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smtClean="0">
                <a:solidFill>
                  <a:srgbClr val="A8D08D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br>
              <a:rPr lang="hu-HU" b="1" dirty="0" smtClean="0">
                <a:solidFill>
                  <a:srgbClr val="A8D08D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A8D08D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hu-HU" b="1" dirty="0" smtClean="0">
                <a:solidFill>
                  <a:srgbClr val="FFFF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2021/22</a:t>
            </a:r>
            <a: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4800" b="1" dirty="0">
                <a:solidFill>
                  <a:srgbClr val="00FF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Beiratkozá</a:t>
            </a:r>
            <a:r>
              <a:rPr lang="hu-HU" sz="4800" dirty="0">
                <a:solidFill>
                  <a:srgbClr val="00FF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hu-HU" sz="4800" b="1" dirty="0">
              <a:solidFill>
                <a:srgbClr val="0070C0"/>
              </a:solidFill>
              <a:latin typeface="Curlz MT" panose="040404040507020202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4800" b="1" dirty="0" smtClean="0">
                <a:solidFill>
                  <a:srgbClr val="7030A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Április </a:t>
            </a:r>
            <a:r>
              <a:rPr lang="hu-HU" sz="4800" b="1" dirty="0">
                <a:solidFill>
                  <a:srgbClr val="FF66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hu-HU" sz="4800" b="1" dirty="0"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4800" b="1" dirty="0">
                <a:solidFill>
                  <a:srgbClr val="FFFF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endParaRPr lang="hu-HU" sz="48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hu-HU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60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790303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09897" y="1867989"/>
            <a:ext cx="10541726" cy="400376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endParaRPr lang="hu-HU" sz="4000" b="1" dirty="0" smtClean="0"/>
          </a:p>
          <a:p>
            <a:endParaRPr lang="hu-HU" sz="4000" b="1" dirty="0"/>
          </a:p>
          <a:p>
            <a:r>
              <a:rPr lang="hu-HU" sz="4000" b="1" dirty="0" smtClean="0">
                <a:solidFill>
                  <a:schemeClr val="tx1"/>
                </a:solidFill>
              </a:rPr>
              <a:t>1. b. </a:t>
            </a:r>
          </a:p>
          <a:p>
            <a:endParaRPr lang="hu-HU" sz="1400" b="1" dirty="0" smtClean="0"/>
          </a:p>
          <a:p>
            <a:r>
              <a:rPr lang="hu-HU" sz="1400" b="1" dirty="0" smtClean="0"/>
              <a:t> </a:t>
            </a:r>
            <a:r>
              <a:rPr lang="hu-HU" b="1" dirty="0"/>
              <a:t>Ráczné </a:t>
            </a:r>
            <a:r>
              <a:rPr lang="hu-HU" b="1" dirty="0" err="1"/>
              <a:t>Gulácsi</a:t>
            </a:r>
            <a:r>
              <a:rPr lang="hu-HU" b="1" dirty="0"/>
              <a:t> Erzsébet </a:t>
            </a:r>
            <a:endParaRPr lang="hu-HU" b="1" dirty="0" smtClean="0"/>
          </a:p>
          <a:p>
            <a:endParaRPr lang="hu-HU" b="1" dirty="0"/>
          </a:p>
          <a:p>
            <a:r>
              <a:rPr lang="hu-HU" b="1" dirty="0" smtClean="0"/>
              <a:t>														és 			Kovács Adrienn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871755"/>
            <a:ext cx="5860278" cy="60742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22" y="1476104"/>
            <a:ext cx="2926409" cy="374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771" y="1420587"/>
            <a:ext cx="3050596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6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7" y="1786346"/>
            <a:ext cx="10690048" cy="3491048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u-HU" b="1" u="sng" dirty="0" smtClean="0">
                <a:solidFill>
                  <a:schemeClr val="tx1"/>
                </a:solidFill>
              </a:rPr>
              <a:t>1.a. osztály választható tantárgyai</a:t>
            </a:r>
            <a:r>
              <a:rPr lang="hu-HU" b="1" u="sng" dirty="0" smtClean="0">
                <a:solidFill>
                  <a:schemeClr val="tx1"/>
                </a:solidFill>
              </a:rPr>
              <a:t>!     </a:t>
            </a:r>
            <a:endParaRPr lang="hu-HU" b="1" u="sng" dirty="0" smtClean="0">
              <a:solidFill>
                <a:schemeClr val="tx1"/>
              </a:solidFill>
            </a:endParaRPr>
          </a:p>
          <a:p>
            <a:r>
              <a:rPr lang="hu-HU" dirty="0"/>
              <a:t>	</a:t>
            </a:r>
            <a:r>
              <a:rPr lang="hu-HU" dirty="0" smtClean="0"/>
              <a:t>Napköziotthonos osztály;</a:t>
            </a:r>
          </a:p>
          <a:p>
            <a:r>
              <a:rPr lang="hu-HU" dirty="0"/>
              <a:t>	</a:t>
            </a:r>
            <a:r>
              <a:rPr lang="hu-HU" dirty="0" smtClean="0"/>
              <a:t>	- Rajz, grafika</a:t>
            </a:r>
          </a:p>
          <a:p>
            <a:r>
              <a:rPr lang="hu-HU" dirty="0"/>
              <a:t>		</a:t>
            </a:r>
            <a:r>
              <a:rPr lang="hu-HU" dirty="0" smtClean="0"/>
              <a:t>- LEGÓ </a:t>
            </a:r>
            <a:r>
              <a:rPr lang="hu-HU" dirty="0" smtClean="0"/>
              <a:t>matematika										</a:t>
            </a:r>
            <a:r>
              <a:rPr lang="hu-HU" dirty="0" smtClean="0">
                <a:solidFill>
                  <a:schemeClr val="tx1"/>
                </a:solidFill>
              </a:rPr>
              <a:t>Ujlaki István	</a:t>
            </a:r>
            <a:r>
              <a:rPr lang="hu-HU" dirty="0" smtClean="0"/>
              <a:t>	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- LEGÓ nyelv /német, francia, angol</a:t>
            </a:r>
            <a:r>
              <a:rPr lang="hu-HU" dirty="0" smtClean="0"/>
              <a:t>/ 					</a:t>
            </a:r>
            <a:r>
              <a:rPr lang="hu-HU" dirty="0">
                <a:solidFill>
                  <a:srgbClr val="FFFF00"/>
                </a:solidFill>
              </a:rPr>
              <a:t>Á</a:t>
            </a:r>
            <a:r>
              <a:rPr lang="hu-HU" dirty="0" smtClean="0">
                <a:solidFill>
                  <a:srgbClr val="FFFF00"/>
                </a:solidFill>
              </a:rPr>
              <a:t>ltalános iskola </a:t>
            </a:r>
            <a:endParaRPr lang="hu-HU" dirty="0" smtClean="0">
              <a:solidFill>
                <a:srgbClr val="FFFF00"/>
              </a:solidFill>
            </a:endParaRPr>
          </a:p>
          <a:p>
            <a:r>
              <a:rPr lang="hu-HU" dirty="0"/>
              <a:t>		</a:t>
            </a:r>
            <a:r>
              <a:rPr lang="hu-HU" dirty="0" smtClean="0"/>
              <a:t>- Tánc – modern, társas, </a:t>
            </a:r>
            <a:r>
              <a:rPr lang="hu-HU" dirty="0" smtClean="0"/>
              <a:t>néptánc							</a:t>
            </a:r>
            <a:r>
              <a:rPr lang="hu-HU" dirty="0" smtClean="0">
                <a:solidFill>
                  <a:srgbClr val="FFFF00"/>
                </a:solidFill>
              </a:rPr>
              <a:t>igazgatóhelyettes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22" y="130629"/>
            <a:ext cx="2881913" cy="328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09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7" y="1867990"/>
            <a:ext cx="9131526" cy="309589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u-HU" b="1" u="sng" dirty="0" smtClean="0">
                <a:solidFill>
                  <a:schemeClr val="tx1"/>
                </a:solidFill>
              </a:rPr>
              <a:t>1.b. </a:t>
            </a:r>
            <a:r>
              <a:rPr lang="hu-HU" b="1" u="sng" dirty="0">
                <a:solidFill>
                  <a:schemeClr val="tx1"/>
                </a:solidFill>
              </a:rPr>
              <a:t>osztály választható tantárgyai!</a:t>
            </a:r>
          </a:p>
          <a:p>
            <a:r>
              <a:rPr lang="hu-HU" dirty="0"/>
              <a:t>	</a:t>
            </a:r>
            <a:r>
              <a:rPr lang="hu-HU" dirty="0" smtClean="0"/>
              <a:t>Egésznapos </a:t>
            </a:r>
            <a:r>
              <a:rPr lang="hu-HU" dirty="0"/>
              <a:t>osztály;</a:t>
            </a:r>
          </a:p>
          <a:p>
            <a:r>
              <a:rPr lang="hu-HU" dirty="0"/>
              <a:t>		- </a:t>
            </a:r>
            <a:r>
              <a:rPr lang="hu-HU" dirty="0" smtClean="0"/>
              <a:t>Angol nyelv + szakkör</a:t>
            </a:r>
            <a:endParaRPr lang="hu-HU" dirty="0"/>
          </a:p>
          <a:p>
            <a:r>
              <a:rPr lang="hu-HU" dirty="0"/>
              <a:t>		- LEGÓ matematika</a:t>
            </a:r>
          </a:p>
          <a:p>
            <a:r>
              <a:rPr lang="hu-HU" dirty="0"/>
              <a:t>		- LEGÓ </a:t>
            </a:r>
            <a:r>
              <a:rPr lang="hu-HU" dirty="0" smtClean="0"/>
              <a:t>nyelv /angol, magyar/</a:t>
            </a:r>
          </a:p>
          <a:p>
            <a:r>
              <a:rPr lang="hu-HU" dirty="0"/>
              <a:t>		</a:t>
            </a:r>
            <a:r>
              <a:rPr lang="hu-HU" dirty="0" smtClean="0"/>
              <a:t>- Sakk</a:t>
            </a:r>
            <a:endParaRPr lang="hu-HU" dirty="0"/>
          </a:p>
          <a:p>
            <a:r>
              <a:rPr lang="hu-HU" dirty="0"/>
              <a:t>		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752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7" y="1867990"/>
            <a:ext cx="9131526" cy="309589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u-HU" b="1" u="sng" dirty="0" smtClean="0">
                <a:solidFill>
                  <a:schemeClr val="tx1"/>
                </a:solidFill>
              </a:rPr>
              <a:t>Sportág választás!</a:t>
            </a:r>
          </a:p>
          <a:p>
            <a:r>
              <a:rPr lang="hu-HU" dirty="0" smtClean="0"/>
              <a:t>	- Kézilabda.</a:t>
            </a:r>
          </a:p>
          <a:p>
            <a:r>
              <a:rPr lang="hu-HU" dirty="0"/>
              <a:t>	</a:t>
            </a:r>
            <a:r>
              <a:rPr lang="hu-HU" dirty="0" smtClean="0"/>
              <a:t>- Labdarúgás.</a:t>
            </a:r>
          </a:p>
          <a:p>
            <a:r>
              <a:rPr lang="hu-HU" dirty="0"/>
              <a:t>	</a:t>
            </a:r>
            <a:r>
              <a:rPr lang="hu-HU" dirty="0" smtClean="0"/>
              <a:t>- Kosárlabda.</a:t>
            </a:r>
          </a:p>
          <a:p>
            <a:r>
              <a:rPr lang="hu-HU" dirty="0"/>
              <a:t>	</a:t>
            </a:r>
            <a:r>
              <a:rPr lang="hu-HU" dirty="0" smtClean="0"/>
              <a:t>- Atlétika.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754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6" y="1867989"/>
            <a:ext cx="10829108" cy="3566159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u-HU" u="sng" dirty="0" smtClean="0">
                <a:solidFill>
                  <a:schemeClr val="tx1"/>
                </a:solidFill>
              </a:rPr>
              <a:t>Művészeti Iskola, választható képzései.</a:t>
            </a:r>
          </a:p>
          <a:p>
            <a:r>
              <a:rPr lang="hu-HU" dirty="0"/>
              <a:t>	</a:t>
            </a:r>
            <a:r>
              <a:rPr lang="hu-HU" dirty="0" smtClean="0">
                <a:solidFill>
                  <a:srgbClr val="FFFF00"/>
                </a:solidFill>
              </a:rPr>
              <a:t>Zenei ágazat:</a:t>
            </a:r>
          </a:p>
          <a:p>
            <a:r>
              <a:rPr lang="hu-HU" dirty="0"/>
              <a:t>	</a:t>
            </a:r>
            <a:r>
              <a:rPr lang="hu-HU" dirty="0" smtClean="0"/>
              <a:t>Orgona</a:t>
            </a:r>
            <a:r>
              <a:rPr lang="hu-HU" dirty="0" smtClean="0"/>
              <a:t>, zongora, hegedű, </a:t>
            </a:r>
            <a:r>
              <a:rPr lang="hu-HU" dirty="0" smtClean="0"/>
              <a:t>furulya</a:t>
            </a:r>
            <a:r>
              <a:rPr lang="hu-HU" dirty="0" smtClean="0"/>
              <a:t>, fuvola, kürt, </a:t>
            </a:r>
          </a:p>
          <a:p>
            <a:r>
              <a:rPr lang="hu-HU" dirty="0"/>
              <a:t>	</a:t>
            </a:r>
            <a:r>
              <a:rPr lang="hu-HU" dirty="0" smtClean="0"/>
              <a:t>trombita, gitár, ütő. /dob, </a:t>
            </a:r>
            <a:r>
              <a:rPr lang="hu-HU" dirty="0" err="1" smtClean="0"/>
              <a:t>konga</a:t>
            </a:r>
            <a:r>
              <a:rPr lang="hu-HU" dirty="0" smtClean="0"/>
              <a:t>, marimba, </a:t>
            </a:r>
            <a:r>
              <a:rPr lang="hu-HU" dirty="0" smtClean="0"/>
              <a:t>xilofon/ 				</a:t>
            </a:r>
            <a:r>
              <a:rPr lang="hu-HU" dirty="0" smtClean="0">
                <a:solidFill>
                  <a:schemeClr val="tx1"/>
                </a:solidFill>
              </a:rPr>
              <a:t>Herczeg István</a:t>
            </a:r>
          </a:p>
          <a:p>
            <a:r>
              <a:rPr lang="hu-HU" dirty="0"/>
              <a:t>	</a:t>
            </a:r>
            <a:r>
              <a:rPr lang="hu-HU" dirty="0" smtClean="0">
                <a:solidFill>
                  <a:srgbClr val="FFFF00"/>
                </a:solidFill>
              </a:rPr>
              <a:t>Tánc </a:t>
            </a:r>
            <a:r>
              <a:rPr lang="hu-HU" dirty="0" err="1" smtClean="0">
                <a:solidFill>
                  <a:srgbClr val="FFFF00"/>
                </a:solidFill>
              </a:rPr>
              <a:t>ágazat:</a:t>
            </a:r>
            <a:r>
              <a:rPr lang="hu-HU" dirty="0" err="1" smtClean="0"/>
              <a:t>Moderntánc</a:t>
            </a:r>
            <a:r>
              <a:rPr lang="hu-HU" dirty="0" smtClean="0"/>
              <a:t> Társastánc Néptánc					</a:t>
            </a:r>
            <a:r>
              <a:rPr lang="hu-HU" dirty="0" smtClean="0">
                <a:solidFill>
                  <a:srgbClr val="FFFF00"/>
                </a:solidFill>
              </a:rPr>
              <a:t>Művészeti iskola</a:t>
            </a:r>
          </a:p>
          <a:p>
            <a:r>
              <a:rPr lang="hu-HU" u="sng" dirty="0" smtClean="0">
                <a:solidFill>
                  <a:schemeClr val="tx1"/>
                </a:solidFill>
              </a:rPr>
              <a:t>Kötelező </a:t>
            </a:r>
            <a:r>
              <a:rPr lang="hu-HU" u="sng" dirty="0" smtClean="0">
                <a:solidFill>
                  <a:schemeClr val="tx1"/>
                </a:solidFill>
              </a:rPr>
              <a:t>képzés</a:t>
            </a:r>
            <a:r>
              <a:rPr lang="hu-HU" dirty="0" smtClean="0"/>
              <a:t>.													       </a:t>
            </a:r>
            <a:r>
              <a:rPr lang="hu-HU" dirty="0" smtClean="0">
                <a:solidFill>
                  <a:srgbClr val="FFFF00"/>
                </a:solidFill>
              </a:rPr>
              <a:t>igazgatóhelyettes</a:t>
            </a:r>
            <a:endParaRPr lang="hu-HU" dirty="0" smtClean="0">
              <a:solidFill>
                <a:srgbClr val="FFFF00"/>
              </a:solidFill>
            </a:endParaRPr>
          </a:p>
          <a:p>
            <a:r>
              <a:rPr lang="hu-HU" dirty="0" smtClean="0"/>
              <a:t>	Szolfézs.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669280"/>
            <a:ext cx="5860278" cy="77070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94" y="633549"/>
            <a:ext cx="2067197" cy="275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216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7" y="1776550"/>
            <a:ext cx="9131526" cy="309589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/>
              <a:t> A művészeti iskolai képzésre a jelentkezést, 2021 szeptember 17- </a:t>
            </a:r>
            <a:r>
              <a:rPr lang="hu-HU" dirty="0" err="1" smtClean="0"/>
              <a:t>ig</a:t>
            </a:r>
            <a:r>
              <a:rPr lang="hu-HU" dirty="0" smtClean="0"/>
              <a:t> lehet eldönteni!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252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7" y="1867990"/>
            <a:ext cx="9131526" cy="309589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/>
              <a:t> A beiratkozásra mindenkit szeretettel várunk</a:t>
            </a:r>
            <a:r>
              <a:rPr lang="hu-HU" dirty="0" smtClean="0"/>
              <a:t>!</a:t>
            </a:r>
          </a:p>
          <a:p>
            <a:r>
              <a:rPr lang="hu-HU" dirty="0"/>
              <a:t>	</a:t>
            </a:r>
            <a:r>
              <a:rPr lang="hu-HU" dirty="0" smtClean="0"/>
              <a:t>					</a:t>
            </a:r>
          </a:p>
          <a:p>
            <a:r>
              <a:rPr lang="hu-HU" dirty="0"/>
              <a:t>	</a:t>
            </a:r>
            <a:r>
              <a:rPr lang="hu-HU" dirty="0" smtClean="0"/>
              <a:t>										</a:t>
            </a:r>
            <a:r>
              <a:rPr lang="hu-HU" b="1" i="1" dirty="0" smtClean="0"/>
              <a:t>Lipták Zsolt</a:t>
            </a:r>
          </a:p>
          <a:p>
            <a:r>
              <a:rPr lang="hu-HU" dirty="0"/>
              <a:t>	</a:t>
            </a:r>
            <a:r>
              <a:rPr lang="hu-HU" dirty="0" smtClean="0"/>
              <a:t>										igazgató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228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7" y="1867990"/>
            <a:ext cx="9131526" cy="2325187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Kedves Szülők/gondviselők, örömmel köszöntöm önöket a Koncz József Általános Iskola és Alapfokú Művészeti Iskola 2021 – 2022 tanévére történő beiratkozás alkalmával! </a:t>
            </a:r>
          </a:p>
          <a:p>
            <a:r>
              <a:rPr lang="hu-HU" dirty="0"/>
              <a:t>	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260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7" y="1867990"/>
            <a:ext cx="9131526" cy="309589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u-HU" b="1" dirty="0" smtClean="0"/>
              <a:t>Az iskolai beiratkozás időpontja, 2021 április 15 – 16. </a:t>
            </a:r>
            <a:endParaRPr lang="hu-HU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386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7" y="1867990"/>
            <a:ext cx="9131526" cy="309589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u-HU" b="1" dirty="0"/>
              <a:t>Az online jelentkezés határideje: </a:t>
            </a:r>
            <a:br>
              <a:rPr lang="hu-HU" b="1" dirty="0"/>
            </a:br>
            <a:r>
              <a:rPr lang="hu-HU" b="1" dirty="0"/>
              <a:t>2021. április 10. - 2021. április 16. 24:00 </a:t>
            </a:r>
            <a:r>
              <a:rPr lang="hu-HU" b="1" dirty="0" smtClean="0"/>
              <a:t>óráig</a:t>
            </a:r>
          </a:p>
          <a:p>
            <a:r>
              <a:rPr lang="hu-HU" b="1" dirty="0"/>
              <a:t>Személyesen: 2021. április 15 – 16. </a:t>
            </a:r>
            <a:r>
              <a:rPr lang="hu-HU" b="1" dirty="0" smtClean="0"/>
              <a:t>18:00 óráig.</a:t>
            </a:r>
            <a:endParaRPr lang="hu-HU" b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34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7" y="1867990"/>
            <a:ext cx="9888582" cy="3095896"/>
          </a:xfrm>
          <a:solidFill>
            <a:schemeClr val="tx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hu-HU" b="1" i="1" u="sng" dirty="0" smtClean="0"/>
              <a:t>Általános </a:t>
            </a:r>
            <a:r>
              <a:rPr lang="hu-HU" b="1" i="1" u="sng" dirty="0"/>
              <a:t>iskolai beiratkozás</a:t>
            </a:r>
            <a:r>
              <a:rPr lang="hu-HU" dirty="0"/>
              <a:t>. 1 - 5 </a:t>
            </a:r>
            <a:r>
              <a:rPr lang="hu-HU" dirty="0" smtClean="0"/>
              <a:t>belépő évfolyamra</a:t>
            </a:r>
            <a:r>
              <a:rPr lang="hu-HU" dirty="0"/>
              <a:t>; 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					</a:t>
            </a:r>
            <a:r>
              <a:rPr lang="hu-HU" dirty="0" smtClean="0">
                <a:solidFill>
                  <a:srgbClr val="FFFF00"/>
                </a:solidFill>
              </a:rPr>
              <a:t>Fodor </a:t>
            </a:r>
            <a:r>
              <a:rPr lang="hu-HU" dirty="0">
                <a:solidFill>
                  <a:srgbClr val="FFFF00"/>
                </a:solidFill>
              </a:rPr>
              <a:t>Imréné </a:t>
            </a:r>
            <a:r>
              <a:rPr lang="hu-HU" dirty="0"/>
              <a:t>iskolatitkár. </a:t>
            </a:r>
            <a:endParaRPr lang="hu-HU" dirty="0" smtClean="0"/>
          </a:p>
          <a:p>
            <a:r>
              <a:rPr lang="hu-HU" b="1" i="1" u="sng" dirty="0"/>
              <a:t>Művészeti Iskolai beiratkozás</a:t>
            </a:r>
            <a:r>
              <a:rPr lang="hu-HU" dirty="0"/>
              <a:t>: kezdő évfolyamra; 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					</a:t>
            </a:r>
            <a:r>
              <a:rPr lang="hu-HU" dirty="0" smtClean="0">
                <a:solidFill>
                  <a:srgbClr val="FFFF00"/>
                </a:solidFill>
              </a:rPr>
              <a:t>Győri Kata </a:t>
            </a:r>
            <a:r>
              <a:rPr lang="hu-HU" dirty="0" smtClean="0"/>
              <a:t>adminisztrátor</a:t>
            </a:r>
            <a:endParaRPr lang="hu-HU" dirty="0" smtClean="0"/>
          </a:p>
          <a:p>
            <a:r>
              <a:rPr lang="hu-HU" dirty="0" smtClean="0"/>
              <a:t>Elérhetőségek: </a:t>
            </a:r>
            <a:endParaRPr lang="hu-HU" dirty="0"/>
          </a:p>
          <a:p>
            <a:r>
              <a:rPr lang="hu-HU" dirty="0"/>
              <a:t>tel: </a:t>
            </a:r>
            <a:r>
              <a:rPr lang="hu-HU" i="1" dirty="0"/>
              <a:t>06 46 – 318 – 029</a:t>
            </a:r>
            <a:r>
              <a:rPr lang="hu-HU" smtClean="0"/>
              <a:t>. </a:t>
            </a:r>
            <a:endParaRPr lang="hu-HU" dirty="0"/>
          </a:p>
          <a:p>
            <a:r>
              <a:rPr lang="hu-HU" dirty="0"/>
              <a:t>Online: </a:t>
            </a:r>
            <a:r>
              <a:rPr lang="hu-HU" u="sng" dirty="0">
                <a:hlinkClick r:id="rId2"/>
              </a:rPr>
              <a:t>info@bocsiskola.hu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49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7" y="1593669"/>
            <a:ext cx="9588136" cy="3370217"/>
          </a:xfrm>
          <a:solidFill>
            <a:schemeClr val="tx2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hu-HU" b="1" dirty="0">
                <a:solidFill>
                  <a:schemeClr val="tx1"/>
                </a:solidFill>
              </a:rPr>
              <a:t>Kérem, hogy a beiratkozásra hozza magával az alábbi iratokat.</a:t>
            </a:r>
          </a:p>
          <a:p>
            <a:r>
              <a:rPr lang="hu-HU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hu-HU" b="1" i="1" dirty="0">
                <a:solidFill>
                  <a:schemeClr val="tx1"/>
                </a:solidFill>
              </a:rPr>
              <a:t>Lakcímkártya</a:t>
            </a:r>
          </a:p>
          <a:p>
            <a:pPr lvl="0"/>
            <a:r>
              <a:rPr lang="hu-HU" b="1" i="1" dirty="0">
                <a:solidFill>
                  <a:schemeClr val="tx1"/>
                </a:solidFill>
              </a:rPr>
              <a:t>TAJ kártya</a:t>
            </a:r>
          </a:p>
          <a:p>
            <a:pPr lvl="0"/>
            <a:r>
              <a:rPr lang="hu-HU" b="1" i="1" dirty="0">
                <a:solidFill>
                  <a:schemeClr val="tx1"/>
                </a:solidFill>
              </a:rPr>
              <a:t>Óvodai iskolaérettsági vizsgálat eredményét igazoló irat.</a:t>
            </a:r>
          </a:p>
          <a:p>
            <a:pPr lvl="0"/>
            <a:r>
              <a:rPr lang="hu-HU" b="1" i="1" dirty="0">
                <a:solidFill>
                  <a:schemeClr val="tx1"/>
                </a:solidFill>
              </a:rPr>
              <a:t>Születési anyakönyvi kivonat</a:t>
            </a:r>
          </a:p>
          <a:p>
            <a:pPr lvl="0"/>
            <a:r>
              <a:rPr lang="hu-HU" b="1" i="1" dirty="0">
                <a:solidFill>
                  <a:schemeClr val="tx1"/>
                </a:solidFill>
              </a:rPr>
              <a:t>Szülő, vagy gondviselő tartós akadályozottsága esetén, belegyező nyilatkozat. </a:t>
            </a:r>
          </a:p>
          <a:p>
            <a:pPr lvl="0"/>
            <a:r>
              <a:rPr lang="hu-HU" b="1" i="1" dirty="0">
                <a:solidFill>
                  <a:schemeClr val="tx1"/>
                </a:solidFill>
              </a:rPr>
              <a:t> </a:t>
            </a:r>
          </a:p>
          <a:p>
            <a:r>
              <a:rPr lang="hu-HU" dirty="0">
                <a:solidFill>
                  <a:schemeClr val="tx1"/>
                </a:solidFill>
              </a:rPr>
              <a:t>A járványhelyzetre való tekintettel kérjük, hogy az online beiratkozást részesítsék előnybe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r>
              <a:rPr lang="hu-HU" dirty="0">
                <a:solidFill>
                  <a:schemeClr val="tx1"/>
                </a:solidFill>
              </a:rPr>
              <a:t>Személyes ügyintézés esetén be kell tartani az intézményben érvényes egészségvédelmi protokoll előírásokat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949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6" y="1593669"/>
            <a:ext cx="9436325" cy="3370217"/>
          </a:xfrm>
          <a:solidFill>
            <a:schemeClr val="tx2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hu-HU" dirty="0"/>
              <a:t>Kérem, hogy a minél kevesebb személyes találkozás érdekében, lehetőleg a beiratkozás idejére döntsék el, hogy a gyermeket etika/erkölcstan, vagy hittan oktatásra kívánja beiratni.</a:t>
            </a:r>
          </a:p>
          <a:p>
            <a:r>
              <a:rPr lang="hu-HU" dirty="0"/>
              <a:t>	</a:t>
            </a:r>
          </a:p>
          <a:p>
            <a:pPr algn="ctr"/>
            <a:r>
              <a:rPr lang="hu-HU" b="1" i="1" u="sng" dirty="0"/>
              <a:t>Hittan oktatás: </a:t>
            </a:r>
            <a:endParaRPr lang="hu-HU" u="sng" dirty="0"/>
          </a:p>
          <a:p>
            <a:pPr lvl="0" algn="ctr"/>
            <a:r>
              <a:rPr lang="hu-HU" dirty="0"/>
              <a:t>Református hittan</a:t>
            </a:r>
          </a:p>
          <a:p>
            <a:pPr lvl="0" algn="ctr"/>
            <a:r>
              <a:rPr lang="hu-HU" dirty="0"/>
              <a:t>Katolikus hittan</a:t>
            </a:r>
          </a:p>
          <a:p>
            <a:pPr lvl="0" algn="ctr"/>
            <a:r>
              <a:rPr lang="hu-HU" dirty="0"/>
              <a:t>Baptista hittan</a:t>
            </a:r>
          </a:p>
          <a:p>
            <a:pPr lvl="0" algn="ctr"/>
            <a:r>
              <a:rPr lang="hu-HU" dirty="0"/>
              <a:t>HIT –Gyülekezete hittan</a:t>
            </a:r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596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49087" y="1867990"/>
            <a:ext cx="9131526" cy="309589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Bemutatom a 2021 – 22 tanév elsős tanítóit.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277394"/>
            <a:ext cx="5860278" cy="708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301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907869"/>
          </a:xfrm>
        </p:spPr>
        <p:txBody>
          <a:bodyPr/>
          <a:lstStyle/>
          <a:p>
            <a:r>
              <a:rPr lang="hu-HU" dirty="0" smtClean="0"/>
              <a:t>Beiratkozás 2021- 2022 tanévre!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52699" y="2414817"/>
            <a:ext cx="11375836" cy="365739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endParaRPr lang="hu-HU" sz="3600" b="1" dirty="0" smtClean="0"/>
          </a:p>
          <a:p>
            <a:endParaRPr lang="hu-HU" b="1" dirty="0" smtClean="0"/>
          </a:p>
          <a:p>
            <a:r>
              <a:rPr lang="hu-HU" sz="4000" b="1" dirty="0" smtClean="0">
                <a:solidFill>
                  <a:schemeClr val="tx1"/>
                </a:solidFill>
              </a:rPr>
              <a:t>1.a.</a:t>
            </a:r>
            <a:endParaRPr lang="hu-HU" sz="4000" b="1" dirty="0">
              <a:solidFill>
                <a:schemeClr val="tx1"/>
              </a:solidFill>
            </a:endParaRPr>
          </a:p>
          <a:p>
            <a:r>
              <a:rPr lang="hu-HU" b="1" dirty="0" smtClean="0"/>
              <a:t>Dr</a:t>
            </a:r>
            <a:r>
              <a:rPr lang="hu-HU" b="1" dirty="0"/>
              <a:t>.</a:t>
            </a:r>
            <a:r>
              <a:rPr lang="hu-HU" b="1" dirty="0" smtClean="0"/>
              <a:t> </a:t>
            </a:r>
            <a:r>
              <a:rPr lang="hu-HU" b="1" dirty="0" err="1"/>
              <a:t>Dobrosiné</a:t>
            </a:r>
            <a:r>
              <a:rPr lang="hu-HU" b="1" dirty="0"/>
              <a:t> Balogh </a:t>
            </a:r>
            <a:r>
              <a:rPr lang="hu-HU" b="1" dirty="0" smtClean="0"/>
              <a:t>Mária</a:t>
            </a:r>
          </a:p>
          <a:p>
            <a:pPr marL="457200" indent="-457200">
              <a:buAutoNum type="alphaUcPeriod"/>
            </a:pPr>
            <a:endParaRPr lang="hu-HU" b="1" dirty="0" smtClean="0"/>
          </a:p>
          <a:p>
            <a:r>
              <a:rPr lang="hu-HU" b="1" dirty="0" smtClean="0"/>
              <a:t>														        és  		</a:t>
            </a:r>
            <a:r>
              <a:rPr lang="hu-HU" b="1" dirty="0"/>
              <a:t> </a:t>
            </a:r>
            <a:r>
              <a:rPr lang="hu-HU" b="1" dirty="0" smtClean="0"/>
              <a:t>    Orosz Zsuzsanna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84213" y="5857086"/>
            <a:ext cx="5860278" cy="66128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A jövőd itt kezdődik!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65" y="1280160"/>
            <a:ext cx="3521970" cy="423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418" y="1410787"/>
            <a:ext cx="3191192" cy="40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66608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267</TotalTime>
  <Words>319</Words>
  <Application>Microsoft Office PowerPoint</Application>
  <PresentationFormat>Szélesvásznú</PresentationFormat>
  <Paragraphs>107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Calibri</vt:lpstr>
      <vt:lpstr>Cambria</vt:lpstr>
      <vt:lpstr>Century Gothic</vt:lpstr>
      <vt:lpstr>Curlz MT</vt:lpstr>
      <vt:lpstr>Times New Roman</vt:lpstr>
      <vt:lpstr>Wingdings 3</vt:lpstr>
      <vt:lpstr>Szelet</vt:lpstr>
      <vt:lpstr>Koncz József Általános Iskola és Alapfokú Művészeti Iskola                        2021/22 </vt:lpstr>
      <vt:lpstr>Beiratkozás 2021- 2022 tanévre!</vt:lpstr>
      <vt:lpstr>Beiratkozás 2021- 2022 tanévre!</vt:lpstr>
      <vt:lpstr>Beiratkozás 2021- 2022 tanévre!</vt:lpstr>
      <vt:lpstr>Beiratkozás 2021- 2022 tanévre!</vt:lpstr>
      <vt:lpstr>Beiratkozás 2021- 2022 tanévre!</vt:lpstr>
      <vt:lpstr>Beiratkozás 2021- 2022 tanévre!</vt:lpstr>
      <vt:lpstr>Beiratkozás 2021- 2022 tanévre!</vt:lpstr>
      <vt:lpstr>Beiratkozás 2021- 2022 tanévre!</vt:lpstr>
      <vt:lpstr>Beiratkozás 2021- 2022 tanévre!</vt:lpstr>
      <vt:lpstr>Beiratkozás 2021- 2022 tanévre!</vt:lpstr>
      <vt:lpstr>Beiratkozás 2021- 2022 tanévre!</vt:lpstr>
      <vt:lpstr>Beiratkozás 2021- 2022 tanévre!</vt:lpstr>
      <vt:lpstr>Beiratkozás 2021- 2022 tanévre!</vt:lpstr>
      <vt:lpstr>Beiratkozás 2021- 2022 tanévre!</vt:lpstr>
      <vt:lpstr>Beiratkozás 2021- 2022 tanévre!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Koncz József Általános Iskola és Alapfokú Művészeti Iskola                        2021/22 </dc:title>
  <dc:creator>Lipták Zsolt</dc:creator>
  <cp:lastModifiedBy>Lipták Zsolt</cp:lastModifiedBy>
  <cp:revision>34</cp:revision>
  <dcterms:created xsi:type="dcterms:W3CDTF">2021-03-24T15:49:34Z</dcterms:created>
  <dcterms:modified xsi:type="dcterms:W3CDTF">2021-04-06T08:48:55Z</dcterms:modified>
</cp:coreProperties>
</file>