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57" r:id="rId6"/>
    <p:sldId id="260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30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931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921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620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671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135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18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253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014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27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331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46000">
              <a:schemeClr val="bg1"/>
            </a:gs>
            <a:gs pos="100000">
              <a:srgbClr val="FF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29C1-AFEA-4A89-A02D-C6B0D3DC2709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ABB84-500D-4001-B06E-C6475F615B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981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TRIANON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1920-2026</a:t>
            </a:r>
          </a:p>
          <a:p>
            <a:r>
              <a:rPr lang="hu-HU" dirty="0" smtClean="0"/>
              <a:t>106 éves a békediktátum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2283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542"/>
    </mc:Choice>
    <mc:Fallback>
      <p:transition spd="slow" advTm="654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Előzmények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92469"/>
            <a:ext cx="10515600" cy="46844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dirty="0" smtClean="0"/>
              <a:t>Több évszázados politikai alárendeltség, feldarabolt területtel:</a:t>
            </a:r>
          </a:p>
          <a:p>
            <a:pPr algn="just"/>
            <a:r>
              <a:rPr lang="hu-HU" dirty="0" smtClean="0"/>
              <a:t>Oszmán  Birodalom /1520-1690-es évekig/, várháborúk, török portyák a határvidékeken. Erdély negatív demográfiai átalakulása a magyarság szempontjából továbbá státusza a Habsburg Birodalmon belül.</a:t>
            </a:r>
          </a:p>
          <a:p>
            <a:pPr algn="just"/>
            <a:r>
              <a:rPr lang="hu-HU" dirty="0" smtClean="0"/>
              <a:t>Habsburg Birodalom: több alkalommal elbukott szabadságharcok, évszázadokig tartó birodalmi stratégia kiszolgálói voltunk, mivel felvonulási </a:t>
            </a:r>
            <a:r>
              <a:rPr lang="hu-HU" dirty="0" err="1" smtClean="0"/>
              <a:t>védterülete</a:t>
            </a:r>
            <a:r>
              <a:rPr lang="hu-HU" dirty="0" smtClean="0"/>
              <a:t> voltunk a HABSBURG BIRODALOMNAK ÉS EGYBEN </a:t>
            </a:r>
            <a:r>
              <a:rPr lang="hu-HU" dirty="0" smtClean="0"/>
              <a:t>a nyugati keresztény civilizációnak IS</a:t>
            </a:r>
            <a:r>
              <a:rPr lang="hu-HU" dirty="0" smtClean="0"/>
              <a:t>&gt;&gt;&gt; továbbra is csökkenő magyar lélekszámarány az anyaországon belül, Bécsből irányított célirányos lakosságkeveredés</a:t>
            </a:r>
          </a:p>
          <a:p>
            <a:pPr algn="just"/>
            <a:r>
              <a:rPr lang="hu-HU" dirty="0" smtClean="0"/>
              <a:t>Belső társadalmi feszültségek</a:t>
            </a:r>
          </a:p>
          <a:p>
            <a:pPr algn="just"/>
            <a:r>
              <a:rPr lang="hu-HU" dirty="0" smtClean="0"/>
              <a:t>A Nagy Háború vesztese volt Magyarország /1914-1918/</a:t>
            </a:r>
          </a:p>
          <a:p>
            <a:pPr algn="just"/>
            <a:r>
              <a:rPr lang="hu-HU" dirty="0" smtClean="0"/>
              <a:t>A 19.századi nemzetállamok hatása a Magyar Királyság területén élő többi nemzetiség önállósági törekvéseire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6862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023"/>
    </mc:Choice>
    <mc:Fallback>
      <p:transition spd="slow" advTm="4102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Közvetlenül Trianon előtt….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9407"/>
            <a:ext cx="10515600" cy="4747556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Vesztes háború, széteső dualista államrend&gt;&gt; Habsburgok trónfosztása, nem alakul meg a magyar nemzeti hadsereg.</a:t>
            </a:r>
          </a:p>
          <a:p>
            <a:r>
              <a:rPr lang="hu-HU" dirty="0" smtClean="0"/>
              <a:t>A Wilsoni önrendelkezési elvek alkalmazása a Magyar Királyság területén élő nemzeti kisebbségek javára&gt;&gt; önállósódó nemzetiségek! Szláv </a:t>
            </a:r>
            <a:r>
              <a:rPr lang="hu-HU" dirty="0" err="1" smtClean="0"/>
              <a:t>önállósódási</a:t>
            </a:r>
            <a:r>
              <a:rPr lang="hu-HU" dirty="0" smtClean="0"/>
              <a:t> törekvések, Nemzetgyűlések megtartása.</a:t>
            </a:r>
          </a:p>
          <a:p>
            <a:r>
              <a:rPr lang="hu-HU" dirty="0" smtClean="0"/>
              <a:t>Őszirózsás forradalom, Tisza István halála</a:t>
            </a:r>
          </a:p>
          <a:p>
            <a:r>
              <a:rPr lang="hu-HU" dirty="0" smtClean="0"/>
              <a:t>Károlyi Mihály kormánya</a:t>
            </a:r>
          </a:p>
          <a:p>
            <a:r>
              <a:rPr lang="hu-HU" dirty="0" smtClean="0"/>
              <a:t>Vix-jegyzék</a:t>
            </a:r>
          </a:p>
          <a:p>
            <a:r>
              <a:rPr lang="hu-HU" dirty="0" smtClean="0"/>
              <a:t>A Tanácsköztársaság 133 napja: Intervenciós csapatok minden égtáj felől Antant támogatással</a:t>
            </a:r>
          </a:p>
          <a:p>
            <a:r>
              <a:rPr lang="hu-HU" dirty="0" smtClean="0"/>
              <a:t>Magyarország román megszállása</a:t>
            </a:r>
          </a:p>
          <a:p>
            <a:r>
              <a:rPr lang="hu-HU" dirty="0" smtClean="0"/>
              <a:t>Közben 1919.januárjától ülésezik a Párizsi békekonferencia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9238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378"/>
    </mc:Choice>
    <mc:Fallback>
      <p:transition spd="slow" advTm="2237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33897"/>
            <a:ext cx="10515600" cy="1325563"/>
          </a:xfrm>
        </p:spPr>
        <p:txBody>
          <a:bodyPr/>
          <a:lstStyle/>
          <a:p>
            <a:r>
              <a:rPr lang="hu-HU" dirty="0" smtClean="0"/>
              <a:t>Tények a békeszerződéssel kapcsolatban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55834"/>
            <a:ext cx="10515600" cy="4821129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 smtClean="0"/>
              <a:t>A békediktátum aláírásával megszűnt a közel 1000 éves Magyar Királyság területi integritása</a:t>
            </a:r>
          </a:p>
          <a:p>
            <a:pPr algn="just"/>
            <a:r>
              <a:rPr lang="hu-HU" dirty="0" smtClean="0"/>
              <a:t>Elveszett Erdély 103 000 km2 területe, elcsatolták Északon a történelmi Felvidéket, elcsatolták Délen a Délvidéket. Az egykori Nándorfehérvár ma Belgrád néven Szerbia fővárosa!, Nyugaton Ausztriához került a történelmi Őrvidék, ma Burgenland a neve.</a:t>
            </a:r>
          </a:p>
          <a:p>
            <a:pPr algn="just"/>
            <a:r>
              <a:rPr lang="hu-HU" dirty="0" smtClean="0"/>
              <a:t>Rengeteg ásványkincslelőhely került idegen államok kezébe, elvitték a vasúthálózat jelentős részét is!</a:t>
            </a:r>
          </a:p>
          <a:p>
            <a:pPr algn="just"/>
            <a:r>
              <a:rPr lang="hu-HU" dirty="0" smtClean="0"/>
              <a:t>3,5 millió magyar ember került idegen állam területére kisebbségbe</a:t>
            </a:r>
          </a:p>
          <a:p>
            <a:pPr algn="just"/>
            <a:r>
              <a:rPr lang="hu-HU" dirty="0" smtClean="0"/>
              <a:t>Színmagyar területeket is elcsatoltak az anyaországtól</a:t>
            </a:r>
          </a:p>
          <a:p>
            <a:pPr algn="just"/>
            <a:r>
              <a:rPr lang="hu-HU" dirty="0" smtClean="0"/>
              <a:t>Több várost is kettévágtak: Sátoraljaújhely, Komárom stb.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6481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6563"/>
    </mc:Choice>
    <mc:Fallback>
      <p:transition spd="slow" advTm="2656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79" y="254383"/>
            <a:ext cx="10195035" cy="6241009"/>
          </a:xfrm>
        </p:spPr>
      </p:pic>
    </p:spTree>
    <p:extLst>
      <p:ext uri="{BB962C8B-B14F-4D97-AF65-F5344CB8AC3E}">
        <p14:creationId xmlns:p14="http://schemas.microsoft.com/office/powerpoint/2010/main" val="3997291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66"/>
    </mc:Choice>
    <mc:Fallback>
      <p:transition spd="slow" advTm="396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Tévhitek a békeszerződéssel (is) kapcsolatban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u-HU" dirty="0" smtClean="0"/>
              <a:t>Nem jár le 100 év múlva. Nincs a békeszerződésnek ilyen záradéka!</a:t>
            </a:r>
          </a:p>
          <a:p>
            <a:pPr algn="just"/>
            <a:r>
              <a:rPr lang="hu-HU" dirty="0" smtClean="0"/>
              <a:t>Sajnos nem lehet népszavazásra bocsátani a békeszerződés határozatait, mivel államközi szerződésekre nem írható ki népszavazás!</a:t>
            </a:r>
          </a:p>
          <a:p>
            <a:pPr algn="just"/>
            <a:r>
              <a:rPr lang="hu-HU" dirty="0" smtClean="0"/>
              <a:t>A Magyar Királyságnak soha nem volt három tengerpartja! Csak az Adria volt magyar fennhatóság alatt, mivel Horvátország társországa volt a Magyar Királyságnak. Nagy Lajos király idejében a lengyel-magyar perszonálunió idejében az északi területeket a Német Lovagrend birtokolta, tehát nem lehetett tengerkijáratunk sem a Balti- sem pedig a Keleti- tengerhez. A Fekete- tenger sem volt tartósan magyar kikötő terület!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2495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667"/>
    </mc:Choice>
    <mc:Fallback>
      <p:transition spd="slow" advTm="2566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TRIANON UTÁN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Az 1920-as években a magyar külpolitika elsődleges célja a revízió volt.</a:t>
            </a:r>
          </a:p>
          <a:p>
            <a:pPr algn="just"/>
            <a:r>
              <a:rPr lang="hu-HU" dirty="0" smtClean="0"/>
              <a:t>Közel 500 000 magyar menekültet kellett elszállásolni&gt;&gt; lakhatási válság  &gt;&gt; vagonlakások a pályaudvarokon</a:t>
            </a:r>
          </a:p>
          <a:p>
            <a:pPr algn="just"/>
            <a:r>
              <a:rPr lang="hu-HU" dirty="0" smtClean="0"/>
              <a:t>Az Olasz- és a Nemzetiszocialista Német kormány támogatásával sikerült Horthy Miklós kormányzónak visszaszereznie közel 144 ezer km2 területet az I. és II. Bécsi döntések ratifikálásával továbbá a Csehszlovák államalakulat német megszállásának következményeként.  Sajnos a II. világháborút lezáró Párizsi Béke visszaállította a Trianonban meghúzott határokat……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9664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716"/>
    </mc:Choice>
    <mc:Fallback>
      <p:transition spd="slow" advTm="3271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459</Words>
  <Application>Microsoft Office PowerPoint</Application>
  <PresentationFormat>Szélesvásznú</PresentationFormat>
  <Paragraphs>34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TRIANON</vt:lpstr>
      <vt:lpstr>Előzmények</vt:lpstr>
      <vt:lpstr>Közvetlenül Trianon előtt….</vt:lpstr>
      <vt:lpstr>Tények a békeszerződéssel kapcsolatban</vt:lpstr>
      <vt:lpstr>PowerPoint-bemutató</vt:lpstr>
      <vt:lpstr>Tévhitek a békeszerződéssel (is) kapcsolatban</vt:lpstr>
      <vt:lpstr>TRIANON UTÁN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TRIANON</dc:title>
  <dc:creator>R Norbert</dc:creator>
  <cp:lastModifiedBy>R Norbert</cp:lastModifiedBy>
  <cp:revision>16</cp:revision>
  <dcterms:created xsi:type="dcterms:W3CDTF">2026-06-03T19:59:00Z</dcterms:created>
  <dcterms:modified xsi:type="dcterms:W3CDTF">2026-06-03T21:10:40Z</dcterms:modified>
</cp:coreProperties>
</file>